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03798F-BCD8-4845-A89B-92E38383A88F}" v="1" dt="2024-07-07T02:01:38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ชมนภัส นราศร" userId="4a357d5e33971baf" providerId="LiveId" clId="{8803798F-BCD8-4845-A89B-92E38383A88F}"/>
    <pc:docChg chg="undo custSel modSld">
      <pc:chgData name="ชมนภัส นราศร" userId="4a357d5e33971baf" providerId="LiveId" clId="{8803798F-BCD8-4845-A89B-92E38383A88F}" dt="2024-07-07T02:05:23.565" v="73" actId="207"/>
      <pc:docMkLst>
        <pc:docMk/>
      </pc:docMkLst>
      <pc:sldChg chg="addSp modSp mod">
        <pc:chgData name="ชมนภัส นราศร" userId="4a357d5e33971baf" providerId="LiveId" clId="{8803798F-BCD8-4845-A89B-92E38383A88F}" dt="2024-07-07T02:05:23.565" v="73" actId="207"/>
        <pc:sldMkLst>
          <pc:docMk/>
          <pc:sldMk cId="1674323054" sldId="263"/>
        </pc:sldMkLst>
        <pc:spChg chg="add mod">
          <ac:chgData name="ชมนภัส นราศร" userId="4a357d5e33971baf" providerId="LiveId" clId="{8803798F-BCD8-4845-A89B-92E38383A88F}" dt="2024-07-07T02:05:23.565" v="73" actId="207"/>
          <ac:spMkLst>
            <pc:docMk/>
            <pc:sldMk cId="1674323054" sldId="263"/>
            <ac:spMk id="2" creationId="{D3E9232B-35F6-8C97-30D3-56B6C190AE5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AB5B451-AEB2-4302-1D33-DD31F0F6E5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0B876ADB-383C-2BD1-0FFC-E9E66F4D3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5583948-C2AF-0E3D-2B05-5B7309F9A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DF5A-E781-4DD0-89D6-B16287E74B92}" type="datetimeFigureOut">
              <a:rPr lang="th-TH" smtClean="0"/>
              <a:t>07/07/67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9A3DD16-6787-7E44-31E1-29F0236E8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0352F47-85C9-A082-8BAB-BC28D60C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117F-973C-4A1B-90E3-0B0F14EB84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984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3E8404C-E4DA-FFEB-408F-92F5DB4C0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32847E24-C3D7-D0D2-9EF2-CA576855E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903E191-0C3B-AF92-3007-71EF8F2D7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DF5A-E781-4DD0-89D6-B16287E74B92}" type="datetimeFigureOut">
              <a:rPr lang="th-TH" smtClean="0"/>
              <a:t>07/07/67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323F6AA-AAF4-549E-52B3-5837B51A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E641A6F-186A-2418-88EB-8DE2E8768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117F-973C-4A1B-90E3-0B0F14EB84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957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7AA6952E-7C86-09AF-77CE-1F565EF381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87CDC57-D55A-F971-EAC5-7047B89BF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B95FD8A-59FE-21C8-9708-B76D141A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DF5A-E781-4DD0-89D6-B16287E74B92}" type="datetimeFigureOut">
              <a:rPr lang="th-TH" smtClean="0"/>
              <a:t>07/07/67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79EDCD2-AE75-40E8-0421-724648161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024B53A-1E99-455C-8152-FF63D5A57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117F-973C-4A1B-90E3-0B0F14EB84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051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87F61E7-3A39-7686-D8F4-593490965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C67656D-95B5-4A8E-0FB4-D8C2D4783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73DC564-A8AC-B162-4491-885CB82C7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DF5A-E781-4DD0-89D6-B16287E74B92}" type="datetimeFigureOut">
              <a:rPr lang="th-TH" smtClean="0"/>
              <a:t>07/07/67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4D1AC88-7C67-4A97-723B-B9138649C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01D9A17-C765-93C8-A4CF-FD91D8AF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117F-973C-4A1B-90E3-0B0F14EB84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984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97C4D17-1936-C428-1EDD-4BDB8D55D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420641E-7A14-DC41-2F8D-D87927002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BA77E07-E099-C548-F92B-B353B333F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DF5A-E781-4DD0-89D6-B16287E74B92}" type="datetimeFigureOut">
              <a:rPr lang="th-TH" smtClean="0"/>
              <a:t>07/07/67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5024BFF-C158-5636-7003-CBF319510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E204034-CF33-047F-45A8-F2F1BEFCC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117F-973C-4A1B-90E3-0B0F14EB84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045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2C8D04C-E60C-FCF0-9623-837CA4B5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C92C403-640D-E275-AB63-AD76584EC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D582C2F-223B-9204-3A81-3B8AF371F6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FDBD4C3-8165-633E-BE0F-884126E14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DF5A-E781-4DD0-89D6-B16287E74B92}" type="datetimeFigureOut">
              <a:rPr lang="th-TH" smtClean="0"/>
              <a:t>07/07/67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EB0C2E4-56BA-671D-A6D6-02EBCAAED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F81F881-1946-4B47-75EE-572893069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117F-973C-4A1B-90E3-0B0F14EB84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417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D2A0FFC-E1B1-A256-7960-800DC9B4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8033924-7427-1A32-0CA1-55EAE1AFB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FE1C3AE-39E4-4352-4217-9CC585DE3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73FB6594-F5A5-40FF-3C3E-92DDA20B2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808E7E5-DFC5-45D3-B7CE-FCB2BD140B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8FA7DD56-0126-2A6D-1CB6-AB44E1B3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DF5A-E781-4DD0-89D6-B16287E74B92}" type="datetimeFigureOut">
              <a:rPr lang="th-TH" smtClean="0"/>
              <a:t>07/07/67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5D3234CB-ED8F-526D-F74B-0FAE449ED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B6EF8AA9-638C-4E38-1DC8-2E3EFBCCB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117F-973C-4A1B-90E3-0B0F14EB84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773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1D2C955-2440-CDBD-0138-474333C2A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6D30CE5B-9608-39A0-A0D9-0D2A063D2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DF5A-E781-4DD0-89D6-B16287E74B92}" type="datetimeFigureOut">
              <a:rPr lang="th-TH" smtClean="0"/>
              <a:t>07/07/67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2D1D3F49-DB36-38D5-598F-99CB72D32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36DBC91-0ED2-242E-5505-C8C790DB5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117F-973C-4A1B-90E3-0B0F14EB84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01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A11C7691-C088-6FBC-7B77-910C6753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DF5A-E781-4DD0-89D6-B16287E74B92}" type="datetimeFigureOut">
              <a:rPr lang="th-TH" smtClean="0"/>
              <a:t>07/07/67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D296E9AE-8D97-16E0-AF95-652F43A4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3DA16CB4-E21F-6C85-DC9B-6F7075353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117F-973C-4A1B-90E3-0B0F14EB84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975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093F097-EBEB-5844-E857-79EA61FB1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F13EC89-A44A-9083-23E3-56FA3B85D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8717961F-A828-4C55-CF1A-0B0465E7EA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69234A0-FAEB-103E-BB21-37F7F6558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DF5A-E781-4DD0-89D6-B16287E74B92}" type="datetimeFigureOut">
              <a:rPr lang="th-TH" smtClean="0"/>
              <a:t>07/07/67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13EB71B-6BA2-FDFF-2507-1F6B92A50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433D584-E6A5-E0E8-299C-B304A559B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117F-973C-4A1B-90E3-0B0F14EB84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8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7121CDD-293A-59F0-CAE0-449723AB6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9761BF1F-B9F4-83C7-1C53-CB8895583E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C6BFBBC-8C2E-D47E-9000-B1DF4D4E9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579C382-B5D6-B845-8770-0C7932BC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DF5A-E781-4DD0-89D6-B16287E74B92}" type="datetimeFigureOut">
              <a:rPr lang="th-TH" smtClean="0"/>
              <a:t>07/07/67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32846F2-04E1-FE70-7D0C-1C8E1B94B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1828FC5-45A1-78A9-9FDF-0A19E1D65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6117F-973C-4A1B-90E3-0B0F14EB84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121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CD7FBE34-DE62-9B77-CBD9-27D8E0164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048EFAA-9208-CD82-20DC-976827D8C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E0B7A9F-52BE-5789-F5E1-4E51AD6019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4DF5A-E781-4DD0-89D6-B16287E74B92}" type="datetimeFigureOut">
              <a:rPr lang="th-TH" smtClean="0"/>
              <a:t>07/07/67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327CF17-2BAB-6C0C-C3AC-4D18E804F8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AF0392F-1005-68F6-C49C-6A0B82C14A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6117F-973C-4A1B-90E3-0B0F14EB84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903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03046B01-679F-8AD1-FB5E-0D8B04332097}"/>
              </a:ext>
            </a:extLst>
          </p:cNvPr>
          <p:cNvSpPr txBox="1"/>
          <p:nvPr/>
        </p:nvSpPr>
        <p:spPr>
          <a:xfrm>
            <a:off x="1171461" y="1729102"/>
            <a:ext cx="9362821" cy="21236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th-TH" sz="6600" b="1" dirty="0">
                <a:solidFill>
                  <a:schemeClr val="accent5">
                    <a:lumMod val="75000"/>
                  </a:schemeClr>
                </a:solidFill>
              </a:rPr>
              <a:t>การบริหารข้อไหล่</a:t>
            </a:r>
          </a:p>
          <a:p>
            <a:pPr algn="ctr"/>
            <a:r>
              <a:rPr lang="th-TH" sz="6600" b="1" dirty="0">
                <a:solidFill>
                  <a:schemeClr val="accent5">
                    <a:lumMod val="75000"/>
                  </a:schemeClr>
                </a:solidFill>
              </a:rPr>
              <a:t>หลังผ่าตัด </a:t>
            </a:r>
            <a:r>
              <a:rPr lang="en-US" sz="6600" b="1" dirty="0">
                <a:solidFill>
                  <a:schemeClr val="accent5">
                    <a:lumMod val="75000"/>
                  </a:schemeClr>
                </a:solidFill>
              </a:rPr>
              <a:t>Rotator cuff repair</a:t>
            </a:r>
            <a:endParaRPr lang="th-TH" sz="6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D3E9232B-35F6-8C97-30D3-56B6C190AE57}"/>
              </a:ext>
            </a:extLst>
          </p:cNvPr>
          <p:cNvSpPr txBox="1"/>
          <p:nvPr/>
        </p:nvSpPr>
        <p:spPr>
          <a:xfrm>
            <a:off x="6278880" y="5252720"/>
            <a:ext cx="546608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>
                <a:solidFill>
                  <a:schemeClr val="accent1"/>
                </a:solidFill>
              </a:rPr>
              <a:t>พว.ชมน</a:t>
            </a:r>
            <a:r>
              <a:rPr lang="th-TH" sz="3600" b="1" dirty="0" err="1">
                <a:solidFill>
                  <a:schemeClr val="accent1"/>
                </a:solidFill>
              </a:rPr>
              <a:t>ภัส</a:t>
            </a:r>
            <a:r>
              <a:rPr lang="th-TH" sz="3600" b="1" dirty="0">
                <a:solidFill>
                  <a:schemeClr val="accent1"/>
                </a:solidFill>
              </a:rPr>
              <a:t>  นราศร</a:t>
            </a:r>
          </a:p>
          <a:p>
            <a:pPr algn="ctr"/>
            <a:r>
              <a:rPr lang="th-TH" sz="3600" b="1" dirty="0">
                <a:solidFill>
                  <a:schemeClr val="accent1"/>
                </a:solidFill>
              </a:rPr>
              <a:t>หอผู้ป่วยศัลยกรรมกระดูกและข้อชาย</a:t>
            </a:r>
          </a:p>
        </p:txBody>
      </p:sp>
    </p:spTree>
    <p:extLst>
      <p:ext uri="{BB962C8B-B14F-4D97-AF65-F5344CB8AC3E}">
        <p14:creationId xmlns:p14="http://schemas.microsoft.com/office/powerpoint/2010/main" val="167432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oto">
            <a:extLst>
              <a:ext uri="{FF2B5EF4-FFF2-40B4-BE49-F238E27FC236}">
                <a16:creationId xmlns:a16="http://schemas.microsoft.com/office/drawing/2014/main" id="{4E7829AE-2AD1-1B59-DBDE-7D305EF73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40" y="1281996"/>
            <a:ext cx="10485120" cy="5155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2E618B19-C908-27AB-C6B4-D0BC8CA969FB}"/>
              </a:ext>
            </a:extLst>
          </p:cNvPr>
          <p:cNvSpPr txBox="1"/>
          <p:nvPr/>
        </p:nvSpPr>
        <p:spPr>
          <a:xfrm>
            <a:off x="660400" y="320457"/>
            <a:ext cx="6096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b="1" i="0" dirty="0">
                <a:solidFill>
                  <a:srgbClr val="393939"/>
                </a:solidFill>
                <a:effectLst/>
                <a:latin typeface="Barlow" panose="020B0604020202020204" pitchFamily="2" charset="0"/>
              </a:rPr>
              <a:t>ข้อไหล่ประกอบขึ้นจากกระดูก 3 ส่วน</a:t>
            </a:r>
            <a:r>
              <a:rPr lang="th-TH" b="0" i="0" dirty="0">
                <a:solidFill>
                  <a:srgbClr val="393939"/>
                </a:solidFill>
                <a:effectLst/>
                <a:latin typeface="Barlow" panose="020B0604020202020204" pitchFamily="2" charset="0"/>
              </a:rPr>
              <a:t> คือ</a:t>
            </a:r>
            <a:br>
              <a:rPr lang="th-TH" dirty="0"/>
            </a:br>
            <a:r>
              <a:rPr lang="en-US" dirty="0"/>
              <a:t>1.</a:t>
            </a:r>
            <a:r>
              <a:rPr lang="th-TH" b="0" i="0" dirty="0">
                <a:solidFill>
                  <a:srgbClr val="393939"/>
                </a:solidFill>
                <a:effectLst/>
                <a:latin typeface="Barlow" panose="020B0604020202020204" pitchFamily="2" charset="0"/>
              </a:rPr>
              <a:t>กระดูกท่อนแขนด้านบน (</a:t>
            </a:r>
            <a:r>
              <a:rPr lang="af-ZA" b="0" i="0" dirty="0">
                <a:solidFill>
                  <a:srgbClr val="393939"/>
                </a:solidFill>
                <a:effectLst/>
                <a:latin typeface="Barlow" panose="020B0604020202020204" pitchFamily="2" charset="0"/>
              </a:rPr>
              <a:t>Humerus)</a:t>
            </a:r>
          </a:p>
          <a:p>
            <a:pPr algn="l">
              <a:buFont typeface="+mj-lt"/>
              <a:buAutoNum type="arabicPeriod"/>
            </a:pPr>
            <a:r>
              <a:rPr lang="th-TH" b="0" i="0" dirty="0">
                <a:solidFill>
                  <a:srgbClr val="393939"/>
                </a:solidFill>
                <a:effectLst/>
                <a:latin typeface="Barlow" panose="020B0604020202020204" pitchFamily="2" charset="0"/>
              </a:rPr>
              <a:t>กระดูกสะบัก (</a:t>
            </a:r>
            <a:r>
              <a:rPr lang="af-ZA" b="0" i="0" dirty="0">
                <a:solidFill>
                  <a:srgbClr val="393939"/>
                </a:solidFill>
                <a:effectLst/>
                <a:latin typeface="Barlow" panose="020B0604020202020204" pitchFamily="2" charset="0"/>
              </a:rPr>
              <a:t>Scapular)</a:t>
            </a:r>
          </a:p>
          <a:p>
            <a:pPr algn="l">
              <a:buFont typeface="+mj-lt"/>
              <a:buAutoNum type="arabicPeriod"/>
            </a:pPr>
            <a:r>
              <a:rPr lang="th-TH" b="0" i="0" dirty="0">
                <a:solidFill>
                  <a:srgbClr val="393939"/>
                </a:solidFill>
                <a:effectLst/>
                <a:latin typeface="Barlow" panose="020B0604020202020204" pitchFamily="2" charset="0"/>
              </a:rPr>
              <a:t>กระดูกไหปลาร้า (</a:t>
            </a:r>
            <a:r>
              <a:rPr lang="af-ZA" b="0" i="0" dirty="0">
                <a:solidFill>
                  <a:srgbClr val="393939"/>
                </a:solidFill>
                <a:effectLst/>
                <a:latin typeface="Barlow" panose="020B0604020202020204" pitchFamily="2" charset="0"/>
              </a:rPr>
              <a:t>Clavicle)</a:t>
            </a:r>
          </a:p>
          <a:p>
            <a:br>
              <a:rPr lang="af-ZA" b="0" i="0" dirty="0">
                <a:solidFill>
                  <a:srgbClr val="393939"/>
                </a:solidFill>
                <a:effectLst/>
                <a:latin typeface="Sarabun"/>
              </a:rPr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04485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hoto">
            <a:extLst>
              <a:ext uri="{FF2B5EF4-FFF2-40B4-BE49-F238E27FC236}">
                <a16:creationId xmlns:a16="http://schemas.microsoft.com/office/drawing/2014/main" id="{71F93A03-784D-14C1-9B04-7AABF79A0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560" y="297180"/>
            <a:ext cx="9113520" cy="59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782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C583C82E-2950-282A-42DC-1BFC24849729}"/>
              </a:ext>
            </a:extLst>
          </p:cNvPr>
          <p:cNvSpPr txBox="1"/>
          <p:nvPr/>
        </p:nvSpPr>
        <p:spPr>
          <a:xfrm>
            <a:off x="1117600" y="923598"/>
            <a:ext cx="9956800" cy="563231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af-ZA" sz="4000" b="0" i="0" dirty="0">
                <a:solidFill>
                  <a:schemeClr val="accent5">
                    <a:lumMod val="75000"/>
                  </a:schemeClr>
                </a:solidFill>
                <a:effectLst/>
                <a:latin typeface="Sarabun"/>
              </a:rPr>
              <a:t>Rotator Cuff</a:t>
            </a:r>
            <a:r>
              <a:rPr lang="th-TH" sz="4000" b="0" i="0" dirty="0">
                <a:solidFill>
                  <a:schemeClr val="accent5">
                    <a:lumMod val="75000"/>
                  </a:schemeClr>
                </a:solidFill>
                <a:effectLst/>
                <a:latin typeface="Sarabun"/>
              </a:rPr>
              <a:t> </a:t>
            </a:r>
          </a:p>
          <a:p>
            <a:r>
              <a:rPr lang="en-US" sz="4000" dirty="0">
                <a:solidFill>
                  <a:srgbClr val="393939"/>
                </a:solidFill>
                <a:latin typeface="Sarabun"/>
              </a:rPr>
              <a:t>*  </a:t>
            </a:r>
            <a:r>
              <a:rPr lang="th-TH" sz="4000" b="0" i="0" dirty="0">
                <a:solidFill>
                  <a:srgbClr val="393939"/>
                </a:solidFill>
                <a:effectLst/>
                <a:latin typeface="Sarabun"/>
              </a:rPr>
              <a:t>เส้นเอ็น </a:t>
            </a:r>
            <a:r>
              <a:rPr lang="af-ZA" sz="4000" b="0" i="0" dirty="0">
                <a:solidFill>
                  <a:srgbClr val="393939"/>
                </a:solidFill>
                <a:effectLst/>
                <a:latin typeface="Sarabun"/>
              </a:rPr>
              <a:t>Rotator Cuff </a:t>
            </a:r>
            <a:r>
              <a:rPr lang="th-TH" sz="4000" b="0" i="0" dirty="0">
                <a:solidFill>
                  <a:srgbClr val="393939"/>
                </a:solidFill>
                <a:effectLst/>
                <a:latin typeface="Sarabun"/>
              </a:rPr>
              <a:t>ประกอบขึ้นจากกล้ามเนื้อและเส้นเอ็น 4 มัดมาประกอบกันเป็นแผงโอบหุ้มข้อไหล่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4000" b="0" i="0" dirty="0">
                <a:solidFill>
                  <a:srgbClr val="393939"/>
                </a:solidFill>
                <a:effectLst/>
                <a:latin typeface="Sarabun"/>
              </a:rPr>
              <a:t>ทำหน้าที่ให้ความมั่นคงกับข้อไหล่และเป็นแกนหมุนและยกหัวไหล่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4000" b="0" i="0" dirty="0">
                <a:solidFill>
                  <a:srgbClr val="393939"/>
                </a:solidFill>
                <a:effectLst/>
                <a:latin typeface="Sarabun"/>
              </a:rPr>
              <a:t>มี </a:t>
            </a:r>
            <a:r>
              <a:rPr lang="af-ZA" sz="4000" b="0" i="0" dirty="0">
                <a:solidFill>
                  <a:srgbClr val="393939"/>
                </a:solidFill>
                <a:effectLst/>
                <a:latin typeface="Sarabun"/>
              </a:rPr>
              <a:t>Bursa </a:t>
            </a:r>
            <a:r>
              <a:rPr lang="th-TH" sz="4000" b="0" i="0" dirty="0">
                <a:solidFill>
                  <a:srgbClr val="393939"/>
                </a:solidFill>
                <a:effectLst/>
                <a:latin typeface="Sarabun"/>
              </a:rPr>
              <a:t>ให้ความหล่อลื่นและป้องกันการเสียดสีของเส้นเอ็น </a:t>
            </a:r>
            <a:r>
              <a:rPr lang="af-ZA" sz="4000" b="0" i="0" dirty="0">
                <a:solidFill>
                  <a:srgbClr val="393939"/>
                </a:solidFill>
                <a:effectLst/>
                <a:latin typeface="Sarabun"/>
              </a:rPr>
              <a:t>Rotator Cuff </a:t>
            </a:r>
            <a:r>
              <a:rPr lang="th-TH" sz="4000" b="0" i="0" dirty="0">
                <a:solidFill>
                  <a:srgbClr val="393939"/>
                </a:solidFill>
                <a:effectLst/>
                <a:latin typeface="Sarabun"/>
              </a:rPr>
              <a:t>กับกระดูก </a:t>
            </a:r>
            <a:r>
              <a:rPr lang="af-ZA" sz="4000" b="0" i="0" dirty="0">
                <a:solidFill>
                  <a:srgbClr val="393939"/>
                </a:solidFill>
                <a:effectLst/>
                <a:latin typeface="Sarabun"/>
              </a:rPr>
              <a:t>Acromion </a:t>
            </a:r>
            <a:endParaRPr lang="th-TH" sz="4000" b="0" i="0" dirty="0">
              <a:solidFill>
                <a:srgbClr val="393939"/>
              </a:solidFill>
              <a:effectLst/>
              <a:latin typeface="Sarabu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sz="4000" b="0" i="0" dirty="0">
                <a:solidFill>
                  <a:srgbClr val="393939"/>
                </a:solidFill>
                <a:effectLst/>
                <a:latin typeface="Sarabun"/>
              </a:rPr>
              <a:t>เมื่อมีการอักเสบของเส้นเอ็นหรือมีการฉีกขาดของเส้นเอ็น </a:t>
            </a:r>
            <a:r>
              <a:rPr lang="af-ZA" sz="4000" b="0" i="0" dirty="0">
                <a:solidFill>
                  <a:srgbClr val="393939"/>
                </a:solidFill>
                <a:effectLst/>
                <a:latin typeface="Sarabun"/>
              </a:rPr>
              <a:t>Rotator Cuff </a:t>
            </a:r>
            <a:r>
              <a:rPr lang="th-TH" sz="4000" b="0" i="0" dirty="0">
                <a:solidFill>
                  <a:srgbClr val="393939"/>
                </a:solidFill>
                <a:effectLst/>
                <a:latin typeface="Sarabun"/>
              </a:rPr>
              <a:t>ตัวถุง (</a:t>
            </a:r>
            <a:r>
              <a:rPr lang="af-ZA" sz="4000" b="0" i="0" dirty="0">
                <a:solidFill>
                  <a:srgbClr val="393939"/>
                </a:solidFill>
                <a:effectLst/>
                <a:latin typeface="Sarabun"/>
              </a:rPr>
              <a:t>Bursa) </a:t>
            </a:r>
            <a:r>
              <a:rPr lang="th-TH" sz="4000" b="0" i="0" dirty="0">
                <a:solidFill>
                  <a:srgbClr val="393939"/>
                </a:solidFill>
                <a:effectLst/>
                <a:latin typeface="Sarabun"/>
              </a:rPr>
              <a:t>นี้ก็จะมีภาวะอักเสบและมีอาการเจ็บเกิดขึ้นด้วย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1739789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669DD0E3-4B97-CEF5-4332-ED8B604EAE86}"/>
              </a:ext>
            </a:extLst>
          </p:cNvPr>
          <p:cNvSpPr txBox="1"/>
          <p:nvPr/>
        </p:nvSpPr>
        <p:spPr>
          <a:xfrm>
            <a:off x="833120" y="1259473"/>
            <a:ext cx="1052576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th-TH" sz="4400" b="1" i="0" dirty="0">
                <a:solidFill>
                  <a:srgbClr val="0147A3"/>
                </a:solidFill>
                <a:effectLst/>
                <a:latin typeface="Barlow" panose="00000500000000000000" pitchFamily="2" charset="0"/>
              </a:rPr>
              <a:t>อาการเส้นเอ็นไหล่ฉีกขาด</a:t>
            </a:r>
          </a:p>
          <a:p>
            <a:pPr algn="l"/>
            <a:r>
              <a:rPr lang="th-TH" sz="4400" b="0" i="0" dirty="0">
                <a:solidFill>
                  <a:srgbClr val="393939"/>
                </a:solidFill>
                <a:effectLst/>
                <a:latin typeface="Sarabun"/>
              </a:rPr>
              <a:t>ที่พบได้บ่อยคือ</a:t>
            </a:r>
          </a:p>
          <a:p>
            <a:pPr algn="l">
              <a:buFont typeface="+mj-lt"/>
              <a:buAutoNum type="arabicPeriod"/>
            </a:pPr>
            <a:r>
              <a:rPr lang="th-TH" sz="4400" b="0" i="0" dirty="0">
                <a:solidFill>
                  <a:srgbClr val="393939"/>
                </a:solidFill>
                <a:effectLst/>
                <a:latin typeface="Barlow" panose="00000500000000000000" pitchFamily="2" charset="0"/>
              </a:rPr>
              <a:t>ปวดเวลานอน โดยเฉพาะตอนนอนตะแคงทับ</a:t>
            </a:r>
          </a:p>
          <a:p>
            <a:pPr algn="l">
              <a:buFont typeface="+mj-lt"/>
              <a:buAutoNum type="arabicPeriod"/>
            </a:pPr>
            <a:r>
              <a:rPr lang="th-TH" sz="4400" b="0" i="0" dirty="0">
                <a:solidFill>
                  <a:srgbClr val="393939"/>
                </a:solidFill>
                <a:effectLst/>
                <a:latin typeface="Barlow" panose="00000500000000000000" pitchFamily="2" charset="0"/>
              </a:rPr>
              <a:t>ปวดเวลายกแขนขึ้นหรือลงในบางท่า</a:t>
            </a:r>
          </a:p>
          <a:p>
            <a:pPr algn="l">
              <a:buFont typeface="+mj-lt"/>
              <a:buAutoNum type="arabicPeriod"/>
            </a:pPr>
            <a:r>
              <a:rPr lang="th-TH" sz="4400" b="0" i="0" dirty="0">
                <a:solidFill>
                  <a:srgbClr val="393939"/>
                </a:solidFill>
                <a:effectLst/>
                <a:latin typeface="Barlow" panose="00000500000000000000" pitchFamily="2" charset="0"/>
              </a:rPr>
              <a:t>อ่อนแรงในขณะยกหรือหมุนหัวไหล่</a:t>
            </a:r>
          </a:p>
          <a:p>
            <a:pPr algn="l">
              <a:buFont typeface="+mj-lt"/>
              <a:buAutoNum type="arabicPeriod"/>
            </a:pPr>
            <a:r>
              <a:rPr lang="th-TH" sz="4400" b="0" i="0" dirty="0">
                <a:solidFill>
                  <a:srgbClr val="393939"/>
                </a:solidFill>
                <a:effectLst/>
                <a:latin typeface="Barlow" panose="00000500000000000000" pitchFamily="2" charset="0"/>
              </a:rPr>
              <a:t>เสียงเสียดสีในขณะขยับบางท่าของไหล่</a:t>
            </a:r>
          </a:p>
          <a:p>
            <a:br>
              <a:rPr lang="th-TH" sz="3600" dirty="0"/>
            </a:b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3117342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4DE7ACF1-24A7-CD1C-2062-524B59471BA7}"/>
              </a:ext>
            </a:extLst>
          </p:cNvPr>
          <p:cNvSpPr txBox="1"/>
          <p:nvPr/>
        </p:nvSpPr>
        <p:spPr>
          <a:xfrm>
            <a:off x="894080" y="74980"/>
            <a:ext cx="9682480" cy="6678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600" b="1" i="0" dirty="0">
                <a:solidFill>
                  <a:srgbClr val="0147A3"/>
                </a:solidFill>
                <a:effectLst/>
                <a:latin typeface="Barlow" panose="00000500000000000000" pitchFamily="2" charset="0"/>
              </a:rPr>
              <a:t>รักษาภาวะเส้นเอ็นไหล่ฉีกขาด</a:t>
            </a:r>
          </a:p>
          <a:p>
            <a:pPr marL="571500" indent="-571500" algn="l">
              <a:buFontTx/>
              <a:buChar char="-"/>
            </a:pPr>
            <a:r>
              <a:rPr lang="th-TH" sz="3600" b="0" i="0" dirty="0">
                <a:solidFill>
                  <a:srgbClr val="393939"/>
                </a:solidFill>
                <a:effectLst/>
                <a:latin typeface="Sarabun"/>
              </a:rPr>
              <a:t>ขึ้นอยู่กับระยะเวลาที่เป็น </a:t>
            </a:r>
          </a:p>
          <a:p>
            <a:pPr marL="571500" indent="-571500" algn="l">
              <a:buFontTx/>
              <a:buChar char="-"/>
            </a:pPr>
            <a:r>
              <a:rPr lang="th-TH" sz="3600" b="0" i="0" dirty="0">
                <a:solidFill>
                  <a:srgbClr val="393939"/>
                </a:solidFill>
                <a:effectLst/>
                <a:latin typeface="Sarabun"/>
              </a:rPr>
              <a:t>ลักษณะ และขนาดของเส้นเอ็นที่ฉีกขาด</a:t>
            </a:r>
          </a:p>
          <a:p>
            <a:pPr marL="571500" indent="-571500" algn="l">
              <a:buFontTx/>
              <a:buChar char="-"/>
            </a:pPr>
            <a:r>
              <a:rPr lang="th-TH" sz="3600" b="0" i="0" dirty="0">
                <a:solidFill>
                  <a:srgbClr val="393939"/>
                </a:solidFill>
                <a:effectLst/>
                <a:latin typeface="Sarabun"/>
              </a:rPr>
              <a:t> อาการปวดที่รุนแรงและรบกวนการใช้งานของไหล่ในชีวิตประจำวัน</a:t>
            </a:r>
          </a:p>
          <a:p>
            <a:r>
              <a:rPr lang="th-TH" sz="3600" b="1" i="0" dirty="0">
                <a:solidFill>
                  <a:srgbClr val="0147A3"/>
                </a:solidFill>
                <a:effectLst/>
                <a:latin typeface="Barlow" panose="00000500000000000000" pitchFamily="2" charset="0"/>
              </a:rPr>
              <a:t>1) การรักษาแบบไม่ผ่าตัด</a:t>
            </a:r>
          </a:p>
          <a:p>
            <a:pPr marL="457200" indent="-457200" algn="l">
              <a:buFontTx/>
              <a:buChar char="-"/>
            </a:pPr>
            <a:r>
              <a:rPr lang="th-TH" sz="3600" b="0" i="0" dirty="0">
                <a:solidFill>
                  <a:srgbClr val="393939"/>
                </a:solidFill>
                <a:effectLst/>
                <a:latin typeface="Sarabun"/>
              </a:rPr>
              <a:t>ให้ยารับประทานร่วมกับการ ทำกายภาพ ร่วมกับการพักไหล่</a:t>
            </a:r>
          </a:p>
          <a:p>
            <a:pPr marL="457200" indent="-457200">
              <a:buFontTx/>
              <a:buChar char="-"/>
            </a:pPr>
            <a:r>
              <a:rPr lang="th-TH" sz="3600" b="0" i="0" dirty="0">
                <a:solidFill>
                  <a:srgbClr val="393939"/>
                </a:solidFill>
                <a:effectLst/>
                <a:latin typeface="Sarabun"/>
              </a:rPr>
              <a:t>วิธีฉีดยา เข้าไปที่ข้อไหล่(</a:t>
            </a:r>
            <a:r>
              <a:rPr lang="en-US" sz="3600" b="0" i="0" dirty="0">
                <a:solidFill>
                  <a:srgbClr val="393939"/>
                </a:solidFill>
                <a:effectLst/>
                <a:latin typeface="Sarabun"/>
              </a:rPr>
              <a:t>Steroid</a:t>
            </a:r>
            <a:r>
              <a:rPr lang="th-TH" sz="3600" b="0" i="0" dirty="0">
                <a:solidFill>
                  <a:srgbClr val="393939"/>
                </a:solidFill>
                <a:effectLst/>
                <a:latin typeface="Sarabun"/>
              </a:rPr>
              <a:t>/</a:t>
            </a:r>
            <a:r>
              <a:rPr lang="en-US" sz="3600" b="0" i="0" dirty="0">
                <a:solidFill>
                  <a:srgbClr val="393939"/>
                </a:solidFill>
                <a:effectLst/>
                <a:latin typeface="Sarabun"/>
              </a:rPr>
              <a:t>Nonsteroid</a:t>
            </a:r>
            <a:r>
              <a:rPr lang="th-TH" sz="3600" b="0" i="0" dirty="0">
                <a:solidFill>
                  <a:srgbClr val="393939"/>
                </a:solidFill>
                <a:effectLst/>
                <a:latin typeface="Sarabun"/>
              </a:rPr>
              <a:t>) </a:t>
            </a:r>
            <a:endParaRPr lang="th-TH" sz="3600" dirty="0">
              <a:solidFill>
                <a:srgbClr val="393939"/>
              </a:solidFill>
              <a:latin typeface="Sarabun"/>
            </a:endParaRPr>
          </a:p>
          <a:p>
            <a:pPr algn="l"/>
            <a:r>
              <a:rPr lang="th-TH" sz="3600" b="1" i="0" dirty="0">
                <a:solidFill>
                  <a:srgbClr val="0147A3"/>
                </a:solidFill>
                <a:effectLst/>
                <a:latin typeface="Barlow" panose="00000500000000000000" pitchFamily="2" charset="0"/>
              </a:rPr>
              <a:t>2) การรักษาโดยการผ่าตัด</a:t>
            </a:r>
          </a:p>
          <a:p>
            <a:pPr marL="457200" indent="-457200">
              <a:buFontTx/>
              <a:buChar char="-"/>
            </a:pPr>
            <a:r>
              <a:rPr lang="th-TH" sz="3600" b="0" i="0" dirty="0">
                <a:solidFill>
                  <a:srgbClr val="393939"/>
                </a:solidFill>
                <a:effectLst/>
                <a:latin typeface="Sarabun"/>
              </a:rPr>
              <a:t>การส่องกล้องเย็บเส้นเอ็น</a:t>
            </a:r>
          </a:p>
          <a:p>
            <a:pPr marL="457200" indent="-457200">
              <a:buFontTx/>
              <a:buChar char="-"/>
            </a:pPr>
            <a:r>
              <a:rPr lang="th-TH" sz="3600" b="0" i="0" dirty="0">
                <a:solidFill>
                  <a:srgbClr val="393939"/>
                </a:solidFill>
                <a:effectLst/>
                <a:latin typeface="Sarabun"/>
              </a:rPr>
              <a:t>กรอหินปูน ผลการรักษาค่อนข้างดีมาก ภาวะแทรกซ้อนจากการผ่าตัดน้อย ผู้ป่วยสามารถเริ่มกายภาพหลังผ่าตัดได้อย่างรวดเร็วคือหลังผ่าตัดในวันรุ่งขึ้น</a:t>
            </a:r>
          </a:p>
        </p:txBody>
      </p:sp>
    </p:spTree>
    <p:extLst>
      <p:ext uri="{BB962C8B-B14F-4D97-AF65-F5344CB8AC3E}">
        <p14:creationId xmlns:p14="http://schemas.microsoft.com/office/powerpoint/2010/main" val="298740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328040A3-C5C6-F2F9-BF6B-F0EB0B06483A}"/>
              </a:ext>
            </a:extLst>
          </p:cNvPr>
          <p:cNvSpPr txBox="1"/>
          <p:nvPr/>
        </p:nvSpPr>
        <p:spPr>
          <a:xfrm>
            <a:off x="2133596" y="227149"/>
            <a:ext cx="7741928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th-TH" sz="3600" b="1" dirty="0"/>
              <a:t>การบริหารข้อไหล่หลังผ่าตัด </a:t>
            </a:r>
            <a:r>
              <a:rPr lang="en-US" sz="3600" b="1" dirty="0"/>
              <a:t>Repair Rotator cuff</a:t>
            </a:r>
            <a:endParaRPr lang="th-TH" sz="3600" b="1" dirty="0"/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83B83A52-E30F-1633-A80B-E1FA86D993D2}"/>
              </a:ext>
            </a:extLst>
          </p:cNvPr>
          <p:cNvSpPr txBox="1"/>
          <p:nvPr/>
        </p:nvSpPr>
        <p:spPr>
          <a:xfrm>
            <a:off x="863600" y="1091187"/>
            <a:ext cx="10281920" cy="59400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accent5">
                    <a:lumMod val="75000"/>
                  </a:schemeClr>
                </a:solidFill>
              </a:rPr>
              <a:t>แบ่งเป็น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4 </a:t>
            </a:r>
            <a:r>
              <a:rPr lang="th-TH" b="1" dirty="0">
                <a:solidFill>
                  <a:schemeClr val="accent5">
                    <a:lumMod val="75000"/>
                  </a:schemeClr>
                </a:solidFill>
              </a:rPr>
              <a:t>ระยะ</a:t>
            </a:r>
          </a:p>
          <a:p>
            <a:pPr marL="514350" indent="-514350">
              <a:buAutoNum type="arabicPeriod"/>
            </a:pP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</a:rPr>
              <a:t>สัปดาห์แรก –สัปดาห์ที่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4</a:t>
            </a:r>
          </a:p>
          <a:p>
            <a:pPr marL="457200" indent="-457200">
              <a:buFontTx/>
              <a:buChar char="-"/>
            </a:pPr>
            <a:r>
              <a:rPr lang="en-US" sz="3200" b="1" dirty="0"/>
              <a:t>Pendulum exercise  </a:t>
            </a:r>
            <a:r>
              <a:rPr lang="th-TH" sz="3200" b="1" dirty="0"/>
              <a:t>ก้มตัวเล็กน้อยกางแขนจากลำตัวเล็กน้อยแล้วแกว่งแขนเป็นวงกลม ไม่ทำแรงเกินไป</a:t>
            </a:r>
          </a:p>
          <a:p>
            <a:pPr marL="457200" indent="-457200">
              <a:buFontTx/>
              <a:buChar char="-"/>
            </a:pPr>
            <a:r>
              <a:rPr lang="th-TH" sz="3200" b="1" dirty="0"/>
              <a:t>การใช้มือด้านตรงกันข้ามประครองแขนข้างผ่าตัดกางออกด้านข้าง ด้านหน้า และด้านหลัง เล็กน้อย </a:t>
            </a:r>
          </a:p>
          <a:p>
            <a:pPr marL="457200" indent="-457200">
              <a:buFontTx/>
              <a:buChar char="-"/>
            </a:pPr>
            <a:r>
              <a:rPr lang="th-TH" sz="3200" b="1" dirty="0"/>
              <a:t>กางแขนในท่างอศอก </a:t>
            </a:r>
            <a:r>
              <a:rPr lang="en-US" sz="3200" b="1" dirty="0"/>
              <a:t>90 </a:t>
            </a:r>
            <a:r>
              <a:rPr lang="th-TH" sz="3200" b="1" dirty="0"/>
              <a:t>องศาออกแรงต้านกับผนังเกร็งค้างไว้ </a:t>
            </a:r>
            <a:r>
              <a:rPr lang="en-US" sz="3200" b="1" dirty="0"/>
              <a:t>10-20 </a:t>
            </a:r>
            <a:r>
              <a:rPr lang="th-TH" sz="3200" b="1" dirty="0"/>
              <a:t>วินาที</a:t>
            </a:r>
          </a:p>
          <a:p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2.</a:t>
            </a: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</a:rPr>
              <a:t>  สัปดาห์ที่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5 </a:t>
            </a: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</a:rPr>
              <a:t>-  สัปดาห์ที่ </a:t>
            </a:r>
            <a:r>
              <a:rPr lang="en-US" sz="3200" b="1" dirty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th-TH" sz="3200" b="1" dirty="0"/>
              <a:t>-     การเพิ่มองศาการกางไหล่ โดยท่าใช้แขนข้างไม่ผ่าตัด ประครองใต้ศอกข้างผ่าตัดไต่ผนังขึ้น  </a:t>
            </a:r>
          </a:p>
          <a:p>
            <a:pPr marL="457200" indent="-457200">
              <a:buFontTx/>
              <a:buChar char="-"/>
            </a:pPr>
            <a:r>
              <a:rPr lang="th-TH" sz="3200" b="1" dirty="0"/>
              <a:t>การยกแขนขึ้นด้านหน้า และด้านข้าง อาจใช้อุปกรณ์ช่วย เช่น ไม้ หรือผ้า</a:t>
            </a:r>
          </a:p>
          <a:p>
            <a:pPr marL="457200" indent="-457200">
              <a:buFontTx/>
              <a:buChar char="-"/>
            </a:pPr>
            <a:r>
              <a:rPr lang="th-TH" sz="3200" b="1" dirty="0"/>
              <a:t>การบริหารในท่ายกแขนไว่ด้านหลัง</a:t>
            </a:r>
          </a:p>
        </p:txBody>
      </p:sp>
    </p:spTree>
    <p:extLst>
      <p:ext uri="{BB962C8B-B14F-4D97-AF65-F5344CB8AC3E}">
        <p14:creationId xmlns:p14="http://schemas.microsoft.com/office/powerpoint/2010/main" val="2669992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72BDE1CD-E5EF-B650-B0F7-CA2DD6CD56B1}"/>
              </a:ext>
            </a:extLst>
          </p:cNvPr>
          <p:cNvSpPr txBox="1"/>
          <p:nvPr/>
        </p:nvSpPr>
        <p:spPr>
          <a:xfrm>
            <a:off x="1183640" y="1300480"/>
            <a:ext cx="9824720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th-TH" sz="3600" b="1" dirty="0">
                <a:solidFill>
                  <a:schemeClr val="accent5">
                    <a:lumMod val="75000"/>
                  </a:schemeClr>
                </a:solidFill>
              </a:rPr>
              <a:t>สัปดาห์ที่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12 – </a:t>
            </a:r>
            <a:r>
              <a:rPr lang="th-TH" sz="3600" b="1" dirty="0">
                <a:solidFill>
                  <a:schemeClr val="accent5">
                    <a:lumMod val="75000"/>
                  </a:schemeClr>
                </a:solidFill>
              </a:rPr>
              <a:t>สัปดาห์ที่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16</a:t>
            </a:r>
          </a:p>
          <a:p>
            <a:pPr marL="457200" indent="-457200">
              <a:buFontTx/>
              <a:buChar char="-"/>
            </a:pPr>
            <a:r>
              <a:rPr lang="th-TH" sz="3600" dirty="0"/>
              <a:t>การเพิ่มกำลังของข้อไหล่  ใช้ยางยืดดึงกางแขนออกจากลำตัวไปด้านข้าง</a:t>
            </a:r>
          </a:p>
          <a:p>
            <a:pPr marL="457200" indent="-457200">
              <a:buFontTx/>
              <a:buChar char="-"/>
            </a:pPr>
            <a:r>
              <a:rPr lang="th-TH" sz="3600" dirty="0"/>
              <a:t>ท่านอนคว่ำ บนเตียง กางแขนในแนวระดับไหล่ หุบเข้าหาลำตัว ทำซ้ำๆ </a:t>
            </a:r>
          </a:p>
          <a:p>
            <a:r>
              <a:rPr lang="th-TH" sz="3600" dirty="0"/>
              <a:t>      ท่าละ </a:t>
            </a:r>
            <a:r>
              <a:rPr lang="en-US" sz="3600" dirty="0"/>
              <a:t>10 – 20 </a:t>
            </a:r>
            <a:r>
              <a:rPr lang="th-TH" sz="3600" dirty="0"/>
              <a:t>ครั้ง</a:t>
            </a:r>
          </a:p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4. </a:t>
            </a:r>
            <a:r>
              <a:rPr lang="th-TH" sz="3600" b="1" dirty="0">
                <a:solidFill>
                  <a:schemeClr val="accent5">
                    <a:lumMod val="75000"/>
                  </a:schemeClr>
                </a:solidFill>
              </a:rPr>
              <a:t>สัปดาห์ที่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16 – </a:t>
            </a:r>
            <a:r>
              <a:rPr lang="th-TH" sz="3600" b="1" dirty="0">
                <a:solidFill>
                  <a:schemeClr val="accent5">
                    <a:lumMod val="75000"/>
                  </a:schemeClr>
                </a:solidFill>
              </a:rPr>
              <a:t>สัปดาห์ที่ 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22 </a:t>
            </a:r>
            <a:endParaRPr lang="th-TH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buFontTx/>
              <a:buChar char="-"/>
            </a:pPr>
            <a:r>
              <a:rPr lang="th-TH" sz="3600" dirty="0"/>
              <a:t>การเพิ่มกำลังและความมั่นคงของข้อไหล่ท่านอนคว่ำเตรียมวิดพื้นค่อยๆยกลำตัวขึ้น       ออกให้แขนเหยียดตรงโดยที่ไม่ห่อไหล่ให้สะบักชิดกัน</a:t>
            </a:r>
          </a:p>
          <a:p>
            <a:pPr marL="457200" indent="-457200">
              <a:buFontTx/>
              <a:buChar char="-"/>
            </a:pPr>
            <a:r>
              <a:rPr lang="th-TH" sz="3600" dirty="0"/>
              <a:t>ท่าแพล็งก</a:t>
            </a:r>
            <a:r>
              <a:rPr lang="th-TH" sz="3600" dirty="0" err="1"/>
              <a:t>ิ้ง</a:t>
            </a:r>
            <a:r>
              <a:rPr lang="th-TH" sz="3600" dirty="0"/>
              <a:t> เกร็งค้างไว้ </a:t>
            </a:r>
            <a:r>
              <a:rPr lang="en-US" sz="3600" dirty="0"/>
              <a:t>10 </a:t>
            </a:r>
            <a:r>
              <a:rPr lang="th-TH" sz="3600" dirty="0"/>
              <a:t>วินาที</a:t>
            </a:r>
          </a:p>
        </p:txBody>
      </p:sp>
    </p:spTree>
    <p:extLst>
      <p:ext uri="{BB962C8B-B14F-4D97-AF65-F5344CB8AC3E}">
        <p14:creationId xmlns:p14="http://schemas.microsoft.com/office/powerpoint/2010/main" val="2549756890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522</Words>
  <Application>Microsoft Office PowerPoint</Application>
  <PresentationFormat>แบบจอกว้าง</PresentationFormat>
  <Paragraphs>47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4" baseType="lpstr">
      <vt:lpstr>Arial</vt:lpstr>
      <vt:lpstr>Barlow</vt:lpstr>
      <vt:lpstr>Calibri</vt:lpstr>
      <vt:lpstr>Calibri Light</vt:lpstr>
      <vt:lpstr>Sarabun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ชมนภัส นราศร</dc:creator>
  <cp:lastModifiedBy>ชมนภัส นราศร</cp:lastModifiedBy>
  <cp:revision>2</cp:revision>
  <dcterms:created xsi:type="dcterms:W3CDTF">2023-01-26T14:53:35Z</dcterms:created>
  <dcterms:modified xsi:type="dcterms:W3CDTF">2024-07-07T02:05:32Z</dcterms:modified>
</cp:coreProperties>
</file>